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2" r:id="rId1"/>
  </p:sldMasterIdLst>
  <p:sldIdLst>
    <p:sldId id="318" r:id="rId2"/>
    <p:sldId id="261" r:id="rId3"/>
    <p:sldId id="262" r:id="rId4"/>
    <p:sldId id="263" r:id="rId5"/>
    <p:sldId id="304" r:id="rId6"/>
    <p:sldId id="284" r:id="rId7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6666FF"/>
    <a:srgbClr val="9966FF"/>
    <a:srgbClr val="FFCC00"/>
    <a:srgbClr val="FF9900"/>
    <a:srgbClr val="45035F"/>
    <a:srgbClr val="4729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5501" autoAdjust="0"/>
  </p:normalViewPr>
  <p:slideViewPr>
    <p:cSldViewPr snapToGrid="0">
      <p:cViewPr varScale="1">
        <p:scale>
          <a:sx n="115" d="100"/>
          <a:sy n="115" d="100"/>
        </p:scale>
        <p:origin x="432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073E7-C652-47AD-9D97-E8761FECBA08}" type="datetimeFigureOut">
              <a:rPr lang="ru-RU" smtClean="0"/>
              <a:pPr/>
              <a:t>15.04.2025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33F6BAB-943E-4995-B509-95A8F0E7E3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0613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073E7-C652-47AD-9D97-E8761FECBA08}" type="datetimeFigureOut">
              <a:rPr lang="ru-RU" smtClean="0"/>
              <a:pPr/>
              <a:t>15.04.2025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F6BAB-943E-4995-B509-95A8F0E7E3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9791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073E7-C652-47AD-9D97-E8761FECBA08}" type="datetimeFigureOut">
              <a:rPr lang="ru-RU" smtClean="0"/>
              <a:pPr/>
              <a:t>15.04.2025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33F6BAB-943E-4995-B509-95A8F0E7E3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332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073E7-C652-47AD-9D97-E8761FECBA08}" type="datetimeFigureOut">
              <a:rPr lang="ru-RU" smtClean="0"/>
              <a:pPr/>
              <a:t>15.04.2025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33F6BAB-943E-4995-B509-95A8F0E7E3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86735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073E7-C652-47AD-9D97-E8761FECBA08}" type="datetimeFigureOut">
              <a:rPr lang="ru-RU" smtClean="0"/>
              <a:pPr/>
              <a:t>15.04.2025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33F6BAB-943E-4995-B509-95A8F0E7E3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67042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073E7-C652-47AD-9D97-E8761FECBA08}" type="datetimeFigureOut">
              <a:rPr lang="ru-RU" smtClean="0"/>
              <a:pPr/>
              <a:t>15.04.2025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F6BAB-943E-4995-B509-95A8F0E7E3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7012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073E7-C652-47AD-9D97-E8761FECBA08}" type="datetimeFigureOut">
              <a:rPr lang="ru-RU" smtClean="0"/>
              <a:pPr/>
              <a:t>15.04.2025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F6BAB-943E-4995-B509-95A8F0E7E3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4814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073E7-C652-47AD-9D97-E8761FECBA08}" type="datetimeFigureOut">
              <a:rPr lang="ru-RU" smtClean="0"/>
              <a:pPr/>
              <a:t>15.04.2025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F6BAB-943E-4995-B509-95A8F0E7E3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45932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073E7-C652-47AD-9D97-E8761FECBA08}" type="datetimeFigureOut">
              <a:rPr lang="ru-RU" smtClean="0"/>
              <a:pPr/>
              <a:t>15.04.2025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33F6BAB-943E-4995-B509-95A8F0E7E3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093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073E7-C652-47AD-9D97-E8761FECBA08}" type="datetimeFigureOut">
              <a:rPr lang="ru-RU" smtClean="0"/>
              <a:pPr/>
              <a:t>15.04.2025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33F6BAB-943E-4995-B509-95A8F0E7E3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639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073E7-C652-47AD-9D97-E8761FECBA08}" type="datetimeFigureOut">
              <a:rPr lang="ru-RU" smtClean="0"/>
              <a:pPr/>
              <a:t>15.04.2025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33F6BAB-943E-4995-B509-95A8F0E7E32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459170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073E7-C652-47AD-9D97-E8761FECBA08}" type="datetimeFigureOut">
              <a:rPr lang="ru-RU" smtClean="0"/>
              <a:pPr/>
              <a:t>15.04.2025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33F6BAB-943E-4995-B509-95A8F0E7E3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7533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073E7-C652-47AD-9D97-E8761FECBA08}" type="datetimeFigureOut">
              <a:rPr lang="ru-RU" smtClean="0"/>
              <a:pPr/>
              <a:t>15.04.2025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33F6BAB-943E-4995-B509-95A8F0E7E32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306330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073E7-C652-47AD-9D97-E8761FECBA08}" type="datetimeFigureOut">
              <a:rPr lang="ru-RU" smtClean="0"/>
              <a:pPr/>
              <a:t>15.04.2025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33F6BAB-943E-4995-B509-95A8F0E7E3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34424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073E7-C652-47AD-9D97-E8761FECBA08}" type="datetimeFigureOut">
              <a:rPr lang="ru-RU" smtClean="0"/>
              <a:pPr/>
              <a:t>15.04.2025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F6BAB-943E-4995-B509-95A8F0E7E3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091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073E7-C652-47AD-9D97-E8761FECBA08}" type="datetimeFigureOut">
              <a:rPr lang="ru-RU" smtClean="0"/>
              <a:pPr/>
              <a:t>15.04.2025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F6BAB-943E-4995-B509-95A8F0E7E3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3379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4073E7-C652-47AD-9D97-E8761FECBA08}" type="datetimeFigureOut">
              <a:rPr lang="ru-RU" smtClean="0"/>
              <a:pPr/>
              <a:t>15.04.2025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33F6BAB-943E-4995-B509-95A8F0E7E3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15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3" r:id="rId1"/>
    <p:sldLayoutId id="2147484084" r:id="rId2"/>
    <p:sldLayoutId id="2147484085" r:id="rId3"/>
    <p:sldLayoutId id="2147484086" r:id="rId4"/>
    <p:sldLayoutId id="2147484087" r:id="rId5"/>
    <p:sldLayoutId id="2147484088" r:id="rId6"/>
    <p:sldLayoutId id="2147484089" r:id="rId7"/>
    <p:sldLayoutId id="2147484090" r:id="rId8"/>
    <p:sldLayoutId id="2147484091" r:id="rId9"/>
    <p:sldLayoutId id="2147484092" r:id="rId10"/>
    <p:sldLayoutId id="2147484093" r:id="rId11"/>
    <p:sldLayoutId id="2147484094" r:id="rId12"/>
    <p:sldLayoutId id="2147484095" r:id="rId13"/>
    <p:sldLayoutId id="2147484096" r:id="rId14"/>
    <p:sldLayoutId id="2147484097" r:id="rId15"/>
    <p:sldLayoutId id="214748409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4"/>
          <p:cNvPicPr>
            <a:picLocks noChangeAspect="1"/>
          </p:cNvPicPr>
          <p:nvPr/>
        </p:nvPicPr>
        <p:blipFill rotWithShape="1">
          <a:blip r:embed="rId2" cstate="print">
            <a:lum bright="22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2"/>
          <a:stretch/>
        </p:blipFill>
        <p:spPr>
          <a:xfrm>
            <a:off x="2730678" y="0"/>
            <a:ext cx="946131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5144492" y="6257143"/>
            <a:ext cx="1965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prstClr val="black"/>
                </a:solidFill>
                <a:cs typeface="Times New Roman" panose="02020603050405020304" pitchFamily="18" charset="0"/>
              </a:rPr>
              <a:t>г. Рязань </a:t>
            </a:r>
            <a:r>
              <a:rPr lang="ru-RU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2025 г</a:t>
            </a:r>
            <a:r>
              <a:rPr lang="ru-RU" dirty="0">
                <a:solidFill>
                  <a:prstClr val="black"/>
                </a:solidFill>
                <a:cs typeface="Times New Roman" panose="02020603050405020304" pitchFamily="18" charset="0"/>
              </a:rPr>
              <a:t>.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775580" y="4297976"/>
            <a:ext cx="10475662" cy="162950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ln/>
                <a:solidFill>
                  <a:srgbClr val="990000"/>
                </a:solidFill>
                <a:effectLst>
                  <a:outerShdw blurRad="38100" dist="19050" dir="2700000" algn="tl" rotWithShape="0">
                    <a:prstClr val="black">
                      <a:lumMod val="50000"/>
                      <a:alpha val="40000"/>
                    </a:prstClr>
                  </a:outerShdw>
                </a:effectLst>
                <a:latin typeface="Calibri"/>
              </a:rPr>
              <a:t>Государственное бюджетное учреждение Рязанской области «Областной аэропорт </a:t>
            </a:r>
            <a:r>
              <a:rPr lang="ru-RU" sz="3600" b="1" dirty="0">
                <a:ln/>
                <a:solidFill>
                  <a:srgbClr val="990000"/>
                </a:solidFill>
                <a:effectLst>
                  <a:outerShdw blurRad="38100" dist="19050" dir="2700000" algn="tl" rotWithShape="0">
                    <a:prstClr val="black">
                      <a:lumMod val="50000"/>
                      <a:alpha val="40000"/>
                    </a:prstClr>
                  </a:outerShdw>
                </a:effectLst>
                <a:latin typeface="Calibri"/>
              </a:rPr>
              <a:t>«</a:t>
            </a:r>
            <a:r>
              <a:rPr lang="ru-RU" sz="3600" b="1" dirty="0" err="1">
                <a:ln/>
                <a:solidFill>
                  <a:srgbClr val="990000"/>
                </a:solidFill>
                <a:effectLst>
                  <a:outerShdw blurRad="38100" dist="19050" dir="2700000" algn="tl" rotWithShape="0">
                    <a:prstClr val="black">
                      <a:lumMod val="50000"/>
                      <a:alpha val="40000"/>
                    </a:prstClr>
                  </a:outerShdw>
                </a:effectLst>
                <a:latin typeface="Calibri"/>
              </a:rPr>
              <a:t>Протасово</a:t>
            </a:r>
            <a:r>
              <a:rPr lang="ru-RU" sz="3600" b="1" dirty="0">
                <a:ln/>
                <a:solidFill>
                  <a:srgbClr val="990000"/>
                </a:solidFill>
                <a:effectLst>
                  <a:outerShdw blurRad="38100" dist="19050" dir="2700000" algn="tl" rotWithShape="0">
                    <a:prstClr val="black">
                      <a:lumMod val="50000"/>
                      <a:alpha val="40000"/>
                    </a:prstClr>
                  </a:outerShdw>
                </a:effectLst>
                <a:latin typeface="Calibri"/>
              </a:rPr>
              <a:t>»</a:t>
            </a:r>
            <a:endParaRPr lang="en-US" sz="3600" b="1" dirty="0">
              <a:ln/>
              <a:solidFill>
                <a:srgbClr val="990000"/>
              </a:solidFill>
              <a:effectLst>
                <a:outerShdw blurRad="38100" dist="19050" dir="2700000" algn="tl" rotWithShape="0">
                  <a:prstClr val="black">
                    <a:lumMod val="50000"/>
                    <a:alpha val="40000"/>
                  </a:prstClr>
                </a:outerShdw>
              </a:effectLst>
              <a:latin typeface="Calibri"/>
            </a:endParaRPr>
          </a:p>
        </p:txBody>
      </p:sp>
      <p:pic>
        <p:nvPicPr>
          <p:cNvPr id="6" name="Рисунок 5" descr="C:\Users\User\Downloads\ЛОГОТИП цвет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580" y="149629"/>
            <a:ext cx="2258566" cy="6285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83838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4356" y="117181"/>
            <a:ext cx="11197675" cy="85344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990000"/>
                </a:solidFill>
                <a:latin typeface="Calibri" panose="020F0502020204030204" pitchFamily="34" charset="0"/>
              </a:rPr>
              <a:t>ГБУ «Областной </a:t>
            </a:r>
            <a:r>
              <a:rPr lang="ru-RU" sz="2800" b="1" dirty="0">
                <a:solidFill>
                  <a:srgbClr val="990000"/>
                </a:solidFill>
                <a:latin typeface="Calibri" panose="020F0502020204030204" pitchFamily="34" charset="0"/>
              </a:rPr>
              <a:t>аэропорт «</a:t>
            </a:r>
            <a:r>
              <a:rPr lang="ru-RU" sz="2800" b="1" dirty="0" err="1">
                <a:solidFill>
                  <a:srgbClr val="990000"/>
                </a:solidFill>
                <a:latin typeface="Calibri" panose="020F0502020204030204" pitchFamily="34" charset="0"/>
              </a:rPr>
              <a:t>Протасово</a:t>
            </a:r>
            <a:r>
              <a:rPr lang="ru-RU" sz="2800" b="1" dirty="0" smtClean="0">
                <a:solidFill>
                  <a:srgbClr val="990000"/>
                </a:solidFill>
                <a:latin typeface="Calibri" panose="020F0502020204030204" pitchFamily="34" charset="0"/>
              </a:rPr>
              <a:t>» </a:t>
            </a:r>
            <a:endParaRPr lang="ru-RU" sz="2800" b="1" dirty="0">
              <a:solidFill>
                <a:srgbClr val="990000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Объект 2"/>
          <p:cNvSpPr>
            <a:spLocks noGrp="1"/>
          </p:cNvSpPr>
          <p:nvPr>
            <p:ph idx="1"/>
          </p:nvPr>
        </p:nvSpPr>
        <p:spPr>
          <a:xfrm>
            <a:off x="1604356" y="796834"/>
            <a:ext cx="6375862" cy="5904413"/>
          </a:xfrm>
        </p:spPr>
        <p:txBody>
          <a:bodyPr>
            <a:normAutofit fontScale="85000" lnSpcReduction="20000"/>
          </a:bodyPr>
          <a:lstStyle/>
          <a:p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</a:rPr>
              <a:t>В 1976  году  в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</a:rPr>
              <a:t>Протасово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</a:rPr>
              <a:t> был организован учебный авиационный центр ДОСААФ и построен аэродром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ru-RU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</a:rPr>
              <a:t>В </a:t>
            </a:r>
            <a:r>
              <a:rPr lang="ru-RU" dirty="0" smtClean="0">
                <a:solidFill>
                  <a:schemeClr val="tx1"/>
                </a:solidFill>
                <a:latin typeface="Calibri" panose="020F0502020204030204" pitchFamily="34" charset="0"/>
              </a:rPr>
              <a:t>200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</a:rPr>
              <a:t>6</a:t>
            </a:r>
            <a:r>
              <a:rPr lang="ru-RU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</a:rPr>
              <a:t>году создано государственное учреждение Рязанской области «Областной аэропорт «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</a:rPr>
              <a:t>Протасово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</a:rPr>
              <a:t>».</a:t>
            </a:r>
          </a:p>
          <a:p>
            <a:r>
              <a:rPr lang="ru-RU" dirty="0" smtClean="0">
                <a:solidFill>
                  <a:schemeClr val="tx1"/>
                </a:solidFill>
                <a:latin typeface="Calibri" panose="020F0502020204030204" pitchFamily="34" charset="0"/>
              </a:rPr>
              <a:t>В 2012 году аэропорт зарегистрирован 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</a:rPr>
              <a:t>в Межрегиональном территориальном управлении воздушного транспорта центральных районов федерального агентства воздушного транспорта в качестве посадочной площадки. </a:t>
            </a:r>
          </a:p>
          <a:p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</a:rPr>
              <a:t>Общая площадь земель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</a:rPr>
              <a:t>- </a:t>
            </a:r>
            <a:r>
              <a:rPr lang="ru-RU" dirty="0" smtClean="0">
                <a:solidFill>
                  <a:schemeClr val="tx1"/>
                </a:solidFill>
                <a:latin typeface="Calibri" panose="020F0502020204030204" pitchFamily="34" charset="0"/>
              </a:rPr>
              <a:t>230 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</a:rPr>
              <a:t>га</a:t>
            </a:r>
            <a:r>
              <a:rPr lang="ru-RU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ru-RU" b="1" u="sng" dirty="0" smtClean="0">
                <a:solidFill>
                  <a:srgbClr val="990000"/>
                </a:solidFill>
                <a:latin typeface="Calibri" panose="020F0502020204030204" pitchFamily="34" charset="0"/>
              </a:rPr>
              <a:t>Преимущества территории</a:t>
            </a:r>
            <a:r>
              <a:rPr lang="ru-RU" b="1" u="sng" dirty="0">
                <a:solidFill>
                  <a:srgbClr val="990000"/>
                </a:solidFill>
                <a:latin typeface="Calibri" panose="020F0502020204030204" pitchFamily="34" charset="0"/>
              </a:rPr>
              <a:t>:</a:t>
            </a:r>
          </a:p>
          <a:p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</a:rPr>
              <a:t>Располагается в 22 км от областного центра Рязань и соединен с ним федеральной трассой М5.</a:t>
            </a:r>
          </a:p>
          <a:p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</a:rPr>
              <a:t>Находится на перекрестке транспортных коридоров «Запад-Восток», «Север-Юг».</a:t>
            </a:r>
          </a:p>
          <a:p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</a:rPr>
              <a:t>По территории области проходят три федеральные трассы и региональные дороги; несколько линий железных дорог юго-восточного направления с крупными ж/д станциями Листвянка, Лесок, Стенькино в радиусе 20 км от аэропорта.</a:t>
            </a:r>
          </a:p>
          <a:p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</a:rPr>
              <a:t>По территории протекает река Ока, уровень гарантированных глубин 170 см, имеется место под строительство </a:t>
            </a:r>
            <a:r>
              <a:rPr lang="ru-RU" dirty="0" err="1">
                <a:solidFill>
                  <a:schemeClr val="tx1"/>
                </a:solidFill>
                <a:latin typeface="Calibri" panose="020F0502020204030204" pitchFamily="34" charset="0"/>
              </a:rPr>
              <a:t>речпорта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</a:rPr>
              <a:t> в районе с. Вышгород (6 км); </a:t>
            </a:r>
          </a:p>
          <a:p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</a:rPr>
              <a:t>Имеется место под строительство транспортно-логистического комплекса.</a:t>
            </a:r>
          </a:p>
          <a:p>
            <a:endParaRPr lang="ru-RU" dirty="0"/>
          </a:p>
        </p:txBody>
      </p:sp>
      <p:pic>
        <p:nvPicPr>
          <p:cNvPr id="4" name="Рисунок 3" descr="htmlimage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46225" y="117181"/>
            <a:ext cx="3172774" cy="22864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1411" y="2560321"/>
            <a:ext cx="3247588" cy="194339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1412" y="4660356"/>
            <a:ext cx="3247588" cy="1915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5728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866" y="91875"/>
            <a:ext cx="10937943" cy="564423"/>
          </a:xfrm>
        </p:spPr>
        <p:txBody>
          <a:bodyPr>
            <a:noAutofit/>
          </a:bodyPr>
          <a:lstStyle/>
          <a:p>
            <a:r>
              <a:rPr lang="ru-RU" sz="3000" b="1" dirty="0" smtClean="0">
                <a:solidFill>
                  <a:srgbClr val="990000"/>
                </a:solidFill>
                <a:latin typeface="Calibri" panose="020F0502020204030204" pitchFamily="34" charset="0"/>
              </a:rPr>
              <a:t>Инфраструктура </a:t>
            </a:r>
            <a:endParaRPr lang="ru-RU" sz="3000" b="1" dirty="0">
              <a:solidFill>
                <a:srgbClr val="990000"/>
              </a:solidFill>
            </a:endParaRPr>
          </a:p>
        </p:txBody>
      </p:sp>
      <p:pic>
        <p:nvPicPr>
          <p:cNvPr id="13" name="Объект 1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029" y="3710547"/>
            <a:ext cx="4513811" cy="2923201"/>
          </a:xfrm>
        </p:spPr>
      </p:pic>
      <p:sp>
        <p:nvSpPr>
          <p:cNvPr id="5" name="Прямоугольник 4"/>
          <p:cNvSpPr/>
          <p:nvPr/>
        </p:nvSpPr>
        <p:spPr>
          <a:xfrm>
            <a:off x="698269" y="1253719"/>
            <a:ext cx="538008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Calibri" pitchFamily="34" charset="0"/>
              </a:rPr>
              <a:t>Географические координаты контрольной точки аэропорта:</a:t>
            </a:r>
          </a:p>
          <a:p>
            <a:pPr algn="just"/>
            <a:r>
              <a:rPr lang="ru-RU" sz="1600" dirty="0">
                <a:latin typeface="Calibri" pitchFamily="34" charset="0"/>
              </a:rPr>
              <a:t>- </a:t>
            </a:r>
            <a:r>
              <a:rPr lang="ru-RU" sz="1600" dirty="0" smtClean="0">
                <a:latin typeface="Calibri" pitchFamily="34" charset="0"/>
              </a:rPr>
              <a:t>    54°29´48</a:t>
            </a:r>
            <a:r>
              <a:rPr lang="ru-RU" sz="1600" dirty="0">
                <a:latin typeface="Calibri" pitchFamily="34" charset="0"/>
              </a:rPr>
              <a:t>´´ северной широты;</a:t>
            </a:r>
          </a:p>
          <a:p>
            <a:pPr marL="285744" indent="-285744" algn="just">
              <a:buFontTx/>
              <a:buChar char="-"/>
            </a:pPr>
            <a:r>
              <a:rPr lang="ru-RU" sz="1600" dirty="0">
                <a:latin typeface="Calibri" pitchFamily="34" charset="0"/>
              </a:rPr>
              <a:t>39°56´20´´ восточной долготы.</a:t>
            </a:r>
          </a:p>
          <a:p>
            <a:pPr algn="just"/>
            <a:r>
              <a:rPr lang="ru-RU" sz="1600" dirty="0">
                <a:latin typeface="Calibri" pitchFamily="34" charset="0"/>
              </a:rPr>
              <a:t>Летное поле прямоугольной формы размером 2800×630 м.</a:t>
            </a:r>
          </a:p>
          <a:p>
            <a:pPr algn="just"/>
            <a:endParaRPr lang="ru-RU" sz="1600" dirty="0">
              <a:latin typeface="Calibri" pitchFamily="34" charset="0"/>
            </a:endParaRPr>
          </a:p>
          <a:p>
            <a:pPr algn="just"/>
            <a:r>
              <a:rPr lang="ru-RU" sz="1600" dirty="0">
                <a:latin typeface="Calibri" pitchFamily="34" charset="0"/>
              </a:rPr>
              <a:t>Искусственная взлетно-посадочная полоса размером 2000×42 м. Материал </a:t>
            </a:r>
            <a:r>
              <a:rPr lang="ru-RU" sz="1600" dirty="0" smtClean="0">
                <a:latin typeface="Calibri" pitchFamily="34" charset="0"/>
              </a:rPr>
              <a:t>- армированный </a:t>
            </a:r>
            <a:r>
              <a:rPr lang="ru-RU" sz="1600" dirty="0">
                <a:latin typeface="Calibri" pitchFamily="34" charset="0"/>
              </a:rPr>
              <a:t>железобетон марки 350 с деформационными швами. Толщина покрытия – 20 см, площадь – 84000 м2. 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479178" y="3710547"/>
            <a:ext cx="4702631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Calibri" pitchFamily="34" charset="0"/>
              </a:rPr>
              <a:t>Запасная грунтовая взлетно-посадочная полоса размером 2000×100 м расположена южнее ИВПП и параллельна ей. </a:t>
            </a:r>
          </a:p>
          <a:p>
            <a:pPr algn="just"/>
            <a:endParaRPr lang="ru-RU" sz="1600" dirty="0">
              <a:latin typeface="Calibri" pitchFamily="34" charset="0"/>
            </a:endParaRPr>
          </a:p>
          <a:p>
            <a:pPr algn="just"/>
            <a:r>
              <a:rPr lang="ru-RU" sz="1600" dirty="0">
                <a:latin typeface="Calibri" pitchFamily="34" charset="0"/>
              </a:rPr>
              <a:t>Магистральная рулежная дорожка размером 2000 х14 м расположена в 150 м севернее ИВПП. </a:t>
            </a:r>
          </a:p>
          <a:p>
            <a:pPr algn="just"/>
            <a:endParaRPr lang="ru-RU" sz="1600" dirty="0">
              <a:latin typeface="Calibri" pitchFamily="34" charset="0"/>
            </a:endParaRPr>
          </a:p>
          <a:p>
            <a:pPr algn="just"/>
            <a:r>
              <a:rPr lang="ru-RU" sz="1600" dirty="0">
                <a:latin typeface="Calibri" pitchFamily="34" charset="0"/>
              </a:rPr>
              <a:t>Групповая стоянка самолетов размером 400×56 м, групповая стоянка размером 379×35 м расположены севернее ИВПП на удалении 250 м и соединяются с МРД тремя вспомогательными рулежными дорожками размером 100×14 м. </a:t>
            </a:r>
          </a:p>
          <a:p>
            <a:endParaRPr lang="ru-RU" sz="1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2533" y="798021"/>
            <a:ext cx="4549276" cy="2647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6355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0115" y="108858"/>
            <a:ext cx="10955383" cy="1031895"/>
          </a:xfrm>
        </p:spPr>
        <p:txBody>
          <a:bodyPr>
            <a:noAutofit/>
          </a:bodyPr>
          <a:lstStyle/>
          <a:p>
            <a:r>
              <a:rPr lang="ru-RU" sz="3000" b="1" dirty="0" smtClean="0">
                <a:solidFill>
                  <a:srgbClr val="990000"/>
                </a:solidFill>
                <a:latin typeface="Calibri" panose="020F0502020204030204" pitchFamily="34" charset="0"/>
              </a:rPr>
              <a:t>Инфраструктура</a:t>
            </a:r>
            <a:endParaRPr lang="ru-RU" sz="3000" b="1" dirty="0">
              <a:solidFill>
                <a:srgbClr val="99000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39840" y="3949865"/>
            <a:ext cx="488843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Calibri" pitchFamily="34" charset="0"/>
              </a:rPr>
              <a:t>На территории располагаются </a:t>
            </a:r>
            <a:r>
              <a:rPr lang="ru-RU" sz="1600" dirty="0" smtClean="0">
                <a:latin typeface="Calibri" pitchFamily="34" charset="0"/>
              </a:rPr>
              <a:t>3 </a:t>
            </a:r>
            <a:r>
              <a:rPr lang="ru-RU" sz="1600" dirty="0">
                <a:latin typeface="Calibri" pitchFamily="34" charset="0"/>
              </a:rPr>
              <a:t>вертолетные площадки, сертифицированные для работы в светлое время суток: ВП-1 – 12х12 м; ВП-2 18х18 </a:t>
            </a:r>
            <a:r>
              <a:rPr lang="ru-RU" sz="1600" dirty="0" smtClean="0">
                <a:latin typeface="Calibri" pitchFamily="34" charset="0"/>
              </a:rPr>
              <a:t>м; на перроне - ВП-3 - 18×18 м; оборудованы централизованной заправкой.</a:t>
            </a:r>
            <a:endParaRPr lang="ru-RU" sz="1600" dirty="0">
              <a:latin typeface="Calibri" pitchFamily="34" charset="0"/>
            </a:endParaRPr>
          </a:p>
          <a:p>
            <a:pPr algn="just"/>
            <a:endParaRPr lang="ru-RU" sz="1600" dirty="0">
              <a:latin typeface="Calibri" pitchFamily="34" charset="0"/>
            </a:endParaRPr>
          </a:p>
          <a:p>
            <a:pPr algn="just"/>
            <a:r>
              <a:rPr lang="ru-RU" sz="1600" dirty="0">
                <a:latin typeface="Calibri" pitchFamily="34" charset="0"/>
              </a:rPr>
              <a:t>Площадки внесены в аэронавигационный паспорт, имеют удобное расположение в близости от КПП и КДП.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596349" y="604243"/>
            <a:ext cx="4972595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Calibri" pitchFamily="34" charset="0"/>
              </a:rPr>
              <a:t>На </a:t>
            </a:r>
            <a:r>
              <a:rPr lang="ru-RU" sz="1600" dirty="0" smtClean="0">
                <a:latin typeface="Calibri" pitchFamily="34" charset="0"/>
              </a:rPr>
              <a:t>аэродроме </a:t>
            </a:r>
            <a:r>
              <a:rPr lang="ru-RU" sz="1600" dirty="0">
                <a:latin typeface="Calibri" pitchFamily="34" charset="0"/>
              </a:rPr>
              <a:t>на  постоянной основе базируются авиакомпании, выполняющие авиационные работы </a:t>
            </a:r>
            <a:r>
              <a:rPr lang="ru-RU" sz="1600" dirty="0" smtClean="0">
                <a:latin typeface="Calibri" pitchFamily="34" charset="0"/>
              </a:rPr>
              <a:t>в интересах Рязанской области. </a:t>
            </a:r>
          </a:p>
          <a:p>
            <a:pPr algn="just"/>
            <a:r>
              <a:rPr lang="ru-RU" sz="1600" dirty="0" smtClean="0">
                <a:latin typeface="Calibri" pitchFamily="34" charset="0"/>
              </a:rPr>
              <a:t>ГБУ «Областной аэропорт «</a:t>
            </a:r>
            <a:r>
              <a:rPr lang="ru-RU" sz="1600" dirty="0" err="1" smtClean="0">
                <a:latin typeface="Calibri" pitchFamily="34" charset="0"/>
              </a:rPr>
              <a:t>Протасово</a:t>
            </a:r>
            <a:r>
              <a:rPr lang="ru-RU" sz="1600" dirty="0" smtClean="0">
                <a:latin typeface="Calibri" pitchFamily="34" charset="0"/>
              </a:rPr>
              <a:t>» является базовым аэродромом </a:t>
            </a:r>
            <a:r>
              <a:rPr lang="ru-RU" sz="1600" dirty="0" err="1" smtClean="0">
                <a:latin typeface="Calibri" pitchFamily="34" charset="0"/>
              </a:rPr>
              <a:t>авиалесоохраны</a:t>
            </a:r>
            <a:r>
              <a:rPr lang="ru-RU" sz="1600" dirty="0" smtClean="0">
                <a:latin typeface="Calibri" pitchFamily="34" charset="0"/>
              </a:rPr>
              <a:t> Московской области. </a:t>
            </a:r>
          </a:p>
          <a:p>
            <a:pPr algn="just"/>
            <a:r>
              <a:rPr lang="ru-RU" sz="1600" dirty="0" smtClean="0">
                <a:latin typeface="Calibri" pitchFamily="34" charset="0"/>
              </a:rPr>
              <a:t>На территории располагается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ряд </a:t>
            </a:r>
            <a:r>
              <a:rPr lang="ru-R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организаций, занимающихся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разработкой авиационной техники, в том числе беспилотной,  </a:t>
            </a:r>
            <a:r>
              <a:rPr lang="ru-R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выполняющие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авиационные работы и чартерные перевозки, а также работы по обеспечению санитарных авиаперевозок </a:t>
            </a:r>
            <a:r>
              <a:rPr lang="ru-R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населения и </a:t>
            </a:r>
            <a:r>
              <a:rPr lang="ru-RU"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авиалесоохраны</a:t>
            </a:r>
            <a:r>
              <a:rPr lang="ru-R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ru-RU" dirty="0" smtClean="0"/>
              <a:t>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388" y="732599"/>
            <a:ext cx="4803887" cy="294941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0537" y="3949865"/>
            <a:ext cx="4610471" cy="2592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54789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70858" y="382385"/>
            <a:ext cx="10141527" cy="57745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990000"/>
                </a:solidFill>
              </a:rPr>
              <a:t>Перечень оказываемых услуг на посадочной площадке ГБУ «Областной аэропорт «</a:t>
            </a:r>
            <a:r>
              <a:rPr lang="ru-RU" b="1" dirty="0" err="1" smtClean="0">
                <a:solidFill>
                  <a:srgbClr val="990000"/>
                </a:solidFill>
              </a:rPr>
              <a:t>Протасово</a:t>
            </a:r>
            <a:r>
              <a:rPr lang="ru-RU" b="1" dirty="0" smtClean="0">
                <a:solidFill>
                  <a:srgbClr val="990000"/>
                </a:solidFill>
              </a:rPr>
              <a:t>»:</a:t>
            </a:r>
            <a:endParaRPr lang="en-US" b="1" dirty="0">
              <a:solidFill>
                <a:srgbClr val="990000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Calibri" panose="020F0502020204030204" pitchFamily="34" charset="0"/>
              </a:rPr>
              <a:t>Предоставление мест стоянок для воздушных судов </a:t>
            </a:r>
          </a:p>
          <a:p>
            <a:r>
              <a:rPr lang="ru-RU" dirty="0" smtClean="0">
                <a:solidFill>
                  <a:schemeClr val="tx1"/>
                </a:solidFill>
                <a:latin typeface="Calibri" panose="020F0502020204030204" pitchFamily="34" charset="0"/>
              </a:rPr>
              <a:t>Заправка воздушных судов (</a:t>
            </a:r>
            <a:r>
              <a:rPr lang="ru-RU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топливообеспечение</a:t>
            </a:r>
            <a:r>
              <a:rPr lang="ru-RU" dirty="0" smtClean="0">
                <a:solidFill>
                  <a:schemeClr val="tx1"/>
                </a:solidFill>
                <a:latin typeface="Calibri" panose="020F0502020204030204" pitchFamily="34" charset="0"/>
              </a:rPr>
              <a:t> ВС)</a:t>
            </a:r>
            <a:endParaRPr lang="ru-RU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Calibri" panose="020F0502020204030204" pitchFamily="34" charset="0"/>
              </a:rPr>
              <a:t>Хранение  авиатоплива Заказчика</a:t>
            </a:r>
            <a:endParaRPr lang="ru-RU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Calibri" panose="020F0502020204030204" pitchFamily="34" charset="0"/>
              </a:rPr>
              <a:t>Обеспечение проведения полетов, испытаний, тренировок с 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  <a:latin typeface="Calibri" panose="020F0502020204030204" pitchFamily="34" charset="0"/>
              </a:rPr>
              <a:t>использованием ВПП, РД и мест стоянок</a:t>
            </a:r>
            <a:endParaRPr lang="ru-RU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Calibri" panose="020F0502020204030204" pitchFamily="34" charset="0"/>
              </a:rPr>
              <a:t>Обеспечение пропускного и </a:t>
            </a:r>
            <a:r>
              <a:rPr lang="ru-RU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внутриобъектового</a:t>
            </a:r>
            <a:r>
              <a:rPr lang="ru-RU" dirty="0" smtClean="0">
                <a:solidFill>
                  <a:schemeClr val="tx1"/>
                </a:solidFill>
                <a:latin typeface="Calibri" panose="020F0502020204030204" pitchFamily="34" charset="0"/>
              </a:rPr>
              <a:t> режима</a:t>
            </a:r>
          </a:p>
          <a:p>
            <a:r>
              <a:rPr lang="ru-RU" dirty="0" smtClean="0">
                <a:solidFill>
                  <a:schemeClr val="tx1"/>
                </a:solidFill>
                <a:latin typeface="Calibri" panose="020F0502020204030204" pitchFamily="34" charset="0"/>
              </a:rPr>
              <a:t>Обеспечение взлета-посадки воздушных судов</a:t>
            </a:r>
            <a:endParaRPr lang="ru-RU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Calibri" panose="020F0502020204030204" pitchFamily="34" charset="0"/>
              </a:rPr>
              <a:t>Прочие услуги</a:t>
            </a:r>
            <a:endParaRPr lang="ru-RU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ru-RU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7273" y="4402807"/>
            <a:ext cx="3141958" cy="17886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9759" y="936497"/>
            <a:ext cx="2917767" cy="172357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8240" y="3102960"/>
            <a:ext cx="2849286" cy="183608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995" y="4939048"/>
            <a:ext cx="2759826" cy="1788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2169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3793" y="114382"/>
            <a:ext cx="8485825" cy="903177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990000"/>
                </a:solidFill>
                <a:latin typeface="Calibri" panose="020F0502020204030204" pitchFamily="34" charset="0"/>
              </a:rPr>
              <a:t>Потенциальные потребители услуг</a:t>
            </a:r>
            <a:endParaRPr lang="ru-RU" b="1" dirty="0">
              <a:solidFill>
                <a:srgbClr val="99000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23207" y="1280160"/>
            <a:ext cx="8507254" cy="4662557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Конструкторские бюро по производству БПЛА</a:t>
            </a:r>
          </a:p>
          <a:p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</a:rPr>
              <a:t>Подразделения МЧС</a:t>
            </a:r>
          </a:p>
          <a:p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</a:rPr>
              <a:t>Медицина катастроф</a:t>
            </a:r>
          </a:p>
          <a:p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</a:rPr>
              <a:t>Силовые </a:t>
            </a:r>
            <a:r>
              <a:rPr lang="ru-RU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структуры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Геодезические организации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Землеустроительные организации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Экологические службы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Администрации всех уровней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Юридические и физические лица</a:t>
            </a:r>
          </a:p>
          <a:p>
            <a:endParaRPr lang="ru-RU" dirty="0"/>
          </a:p>
        </p:txBody>
      </p:sp>
      <p:pic>
        <p:nvPicPr>
          <p:cNvPr id="2052" name="Picture 4" descr="http://moscow.mchs.ru/upload/site3/_/999988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3558" y="2710848"/>
            <a:ext cx="2632119" cy="187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dailymarkhor.business/wp-content/uploads/2017/10/thinkstockphotos787701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130" y="4916440"/>
            <a:ext cx="2632119" cy="1703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www.geodinamika.ru/_userfiles/images/Thematic%20sections/Aviation/Small%20aviation/vert_plotchadk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0466" y="453244"/>
            <a:ext cx="2632117" cy="1842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9608851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4939</TotalTime>
  <Words>449</Words>
  <Application>Microsoft Office PowerPoint</Application>
  <PresentationFormat>Широкоэкранный</PresentationFormat>
  <Paragraphs>53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Century Gothic</vt:lpstr>
      <vt:lpstr>Times New Roman</vt:lpstr>
      <vt:lpstr>Wingdings 3</vt:lpstr>
      <vt:lpstr>Легкий дым</vt:lpstr>
      <vt:lpstr>Презентация PowerPoint</vt:lpstr>
      <vt:lpstr>ГБУ «Областной аэропорт «Протасово» </vt:lpstr>
      <vt:lpstr>Инфраструктура </vt:lpstr>
      <vt:lpstr>Инфраструктура</vt:lpstr>
      <vt:lpstr>Презентация PowerPoint</vt:lpstr>
      <vt:lpstr>Потенциальные потребители услуг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Концепция развития аэропорта «Протасово»</dc:title>
  <dc:creator>Администратор</dc:creator>
  <cp:lastModifiedBy>User</cp:lastModifiedBy>
  <cp:revision>301</cp:revision>
  <cp:lastPrinted>2025-04-15T06:10:43Z</cp:lastPrinted>
  <dcterms:created xsi:type="dcterms:W3CDTF">2017-12-19T16:21:06Z</dcterms:created>
  <dcterms:modified xsi:type="dcterms:W3CDTF">2025-04-15T10:41:47Z</dcterms:modified>
</cp:coreProperties>
</file>